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20104100" cy="11309350"/>
  <p:notesSz cx="20104100" cy="113093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96" y="4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34823" y="3306571"/>
            <a:ext cx="12234452" cy="153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57432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57432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57432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46783"/>
            <a:ext cx="20104099" cy="2617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9679" y="427077"/>
            <a:ext cx="18244740" cy="1030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F57432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7728" y="4314707"/>
            <a:ext cx="18028642" cy="5341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martinfowler.com/articles/microservice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51249" y="10696219"/>
            <a:ext cx="153670" cy="2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4"/>
              </a:lnSpc>
            </a:pPr>
            <a:r>
              <a:rPr sz="1950" spc="30" dirty="0">
                <a:latin typeface="Lucida Console"/>
                <a:cs typeface="Lucida Console"/>
              </a:rPr>
              <a:t>X</a:t>
            </a:r>
            <a:endParaRPr sz="1950">
              <a:latin typeface="Lucida Console"/>
              <a:cs typeface="Lucida Consol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9208" y="3683522"/>
            <a:ext cx="15292069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-10" dirty="0">
                <a:solidFill>
                  <a:srgbClr val="FFFFFF"/>
                </a:solidFill>
                <a:latin typeface="SimSun"/>
                <a:cs typeface="SimSun"/>
              </a:rPr>
              <a:t>微服务架构核心</a:t>
            </a:r>
            <a:r>
              <a:rPr sz="13200" spc="-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13200" spc="-10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13200" spc="-10" dirty="0">
                <a:solidFill>
                  <a:srgbClr val="FFFFFF"/>
                </a:solidFill>
                <a:latin typeface="SimSun"/>
                <a:cs typeface="SimSun"/>
              </a:rPr>
              <a:t>讲</a:t>
            </a:r>
            <a:endParaRPr sz="132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208" y="7327390"/>
            <a:ext cx="262445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10" dirty="0">
                <a:solidFill>
                  <a:srgbClr val="FFFFFF"/>
                </a:solidFill>
                <a:latin typeface="SimSun"/>
                <a:cs typeface="SimSun"/>
              </a:rPr>
              <a:t>杨波</a:t>
            </a:r>
            <a:r>
              <a:rPr sz="3700" spc="-819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3700" dirty="0">
                <a:solidFill>
                  <a:srgbClr val="FFFFFF"/>
                </a:solidFill>
                <a:latin typeface="Arial MT"/>
                <a:cs typeface="Arial MT"/>
              </a:rPr>
              <a:t>@2018</a:t>
            </a:r>
            <a:endParaRPr sz="3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58896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微服务组织架构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9679" y="3254216"/>
            <a:ext cx="16891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5" dirty="0">
                <a:latin typeface="Arial MT"/>
                <a:cs typeface="Arial MT"/>
              </a:rPr>
              <a:t>•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0646" y="3159978"/>
            <a:ext cx="71037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latin typeface="SimSun"/>
                <a:cs typeface="SimSun"/>
              </a:rPr>
              <a:t>从传统职能型到跨职能产品型</a:t>
            </a:r>
            <a:endParaRPr sz="4250">
              <a:latin typeface="SimSun"/>
              <a:cs typeface="SimSu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9554" y="523544"/>
            <a:ext cx="18345150" cy="10544810"/>
            <a:chOff x="879554" y="523544"/>
            <a:chExt cx="18345150" cy="105448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554" y="5999817"/>
              <a:ext cx="18344991" cy="50679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7528" y="523544"/>
              <a:ext cx="5402976" cy="5224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672719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中台战略和微服务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554" y="2492070"/>
            <a:ext cx="18344991" cy="84918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854" y="940150"/>
            <a:ext cx="50514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服务分层概念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316" y="2355949"/>
            <a:ext cx="18533467" cy="85337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259542"/>
            <a:ext cx="840232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微服务总体架构体系图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632" y="1434511"/>
            <a:ext cx="16962834" cy="95389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854" y="982034"/>
            <a:ext cx="656590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服务发现</a:t>
            </a:r>
            <a:r>
              <a:rPr spc="-5" dirty="0">
                <a:latin typeface="Arial MT"/>
                <a:cs typeface="Arial MT"/>
              </a:rPr>
              <a:t>~</a:t>
            </a:r>
            <a:r>
              <a:rPr spc="-5" dirty="0"/>
              <a:t>独立</a:t>
            </a:r>
            <a:r>
              <a:rPr spc="-5" dirty="0">
                <a:latin typeface="Arial MT"/>
                <a:cs typeface="Arial MT"/>
              </a:rPr>
              <a:t>LB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660" y="3361154"/>
            <a:ext cx="19140778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740346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服务发现</a:t>
            </a:r>
            <a:r>
              <a:rPr spc="-5" dirty="0">
                <a:latin typeface="Arial MT"/>
                <a:cs typeface="Arial MT"/>
              </a:rPr>
              <a:t>~</a:t>
            </a:r>
            <a:r>
              <a:rPr spc="-5" dirty="0"/>
              <a:t>进程内</a:t>
            </a:r>
            <a:r>
              <a:rPr spc="-5" dirty="0">
                <a:latin typeface="Arial MT"/>
                <a:cs typeface="Arial MT"/>
              </a:rPr>
              <a:t>LB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554" y="3465863"/>
            <a:ext cx="18344991" cy="69945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991616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服务发现</a:t>
            </a:r>
            <a:r>
              <a:rPr spc="-5" dirty="0">
                <a:latin typeface="Arial MT"/>
                <a:cs typeface="Arial MT"/>
              </a:rPr>
              <a:t>~</a:t>
            </a:r>
            <a:r>
              <a:rPr spc="-5" dirty="0"/>
              <a:t>主机独立进程</a:t>
            </a:r>
            <a:r>
              <a:rPr spc="-5" dirty="0">
                <a:latin typeface="Arial MT"/>
                <a:cs typeface="Arial MT"/>
              </a:rPr>
              <a:t>LB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554" y="3287857"/>
            <a:ext cx="18344991" cy="71097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730732"/>
            <a:ext cx="421386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微服务网关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1700" y="251301"/>
            <a:ext cx="10910662" cy="108059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46783"/>
            <a:ext cx="20104099" cy="2617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138549" y="10625719"/>
            <a:ext cx="1790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latin typeface="Lucida Console"/>
                <a:cs typeface="Lucida Console"/>
              </a:rPr>
              <a:t>X</a:t>
            </a:r>
            <a:endParaRPr sz="195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9679" y="730732"/>
            <a:ext cx="421386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微服务网关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49843" y="2170464"/>
            <a:ext cx="19004280" cy="8656955"/>
            <a:chOff x="949843" y="2170464"/>
            <a:chExt cx="19004280" cy="86569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843" y="2170464"/>
              <a:ext cx="16651715" cy="86564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03581" y="4602276"/>
              <a:ext cx="6546439" cy="29857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403581" y="4602276"/>
              <a:ext cx="6546850" cy="2986405"/>
            </a:xfrm>
            <a:custGeom>
              <a:avLst/>
              <a:gdLst/>
              <a:ahLst/>
              <a:cxnLst/>
              <a:rect l="l" t="t" r="r" b="b"/>
              <a:pathLst>
                <a:path w="6546850" h="2986404">
                  <a:moveTo>
                    <a:pt x="2902504" y="497641"/>
                  </a:moveTo>
                  <a:lnTo>
                    <a:pt x="2904782" y="449715"/>
                  </a:lnTo>
                  <a:lnTo>
                    <a:pt x="2911477" y="403077"/>
                  </a:lnTo>
                  <a:lnTo>
                    <a:pt x="2922381" y="357938"/>
                  </a:lnTo>
                  <a:lnTo>
                    <a:pt x="2937284" y="314504"/>
                  </a:lnTo>
                  <a:lnTo>
                    <a:pt x="2955980" y="272985"/>
                  </a:lnTo>
                  <a:lnTo>
                    <a:pt x="2978258" y="233588"/>
                  </a:lnTo>
                  <a:lnTo>
                    <a:pt x="3003910" y="196524"/>
                  </a:lnTo>
                  <a:lnTo>
                    <a:pt x="3032728" y="162000"/>
                  </a:lnTo>
                  <a:lnTo>
                    <a:pt x="3064504" y="130224"/>
                  </a:lnTo>
                  <a:lnTo>
                    <a:pt x="3099028" y="101406"/>
                  </a:lnTo>
                  <a:lnTo>
                    <a:pt x="3136093" y="75753"/>
                  </a:lnTo>
                  <a:lnTo>
                    <a:pt x="3175489" y="53475"/>
                  </a:lnTo>
                  <a:lnTo>
                    <a:pt x="3217008" y="34780"/>
                  </a:lnTo>
                  <a:lnTo>
                    <a:pt x="3260442" y="19876"/>
                  </a:lnTo>
                  <a:lnTo>
                    <a:pt x="3305582" y="8973"/>
                  </a:lnTo>
                  <a:lnTo>
                    <a:pt x="3352219" y="2278"/>
                  </a:lnTo>
                  <a:lnTo>
                    <a:pt x="3400145" y="0"/>
                  </a:lnTo>
                  <a:lnTo>
                    <a:pt x="3509827" y="0"/>
                  </a:lnTo>
                  <a:lnTo>
                    <a:pt x="6048800" y="0"/>
                  </a:lnTo>
                  <a:lnTo>
                    <a:pt x="6096726" y="2278"/>
                  </a:lnTo>
                  <a:lnTo>
                    <a:pt x="6143363" y="8973"/>
                  </a:lnTo>
                  <a:lnTo>
                    <a:pt x="6188503" y="19876"/>
                  </a:lnTo>
                  <a:lnTo>
                    <a:pt x="6231937" y="34780"/>
                  </a:lnTo>
                  <a:lnTo>
                    <a:pt x="6273456" y="53475"/>
                  </a:lnTo>
                  <a:lnTo>
                    <a:pt x="6312852" y="75753"/>
                  </a:lnTo>
                  <a:lnTo>
                    <a:pt x="6349917" y="101406"/>
                  </a:lnTo>
                  <a:lnTo>
                    <a:pt x="6384441" y="130224"/>
                  </a:lnTo>
                  <a:lnTo>
                    <a:pt x="6416216" y="162000"/>
                  </a:lnTo>
                  <a:lnTo>
                    <a:pt x="6445035" y="196524"/>
                  </a:lnTo>
                  <a:lnTo>
                    <a:pt x="6470687" y="233588"/>
                  </a:lnTo>
                  <a:lnTo>
                    <a:pt x="6492965" y="272985"/>
                  </a:lnTo>
                  <a:lnTo>
                    <a:pt x="6511660" y="314504"/>
                  </a:lnTo>
                  <a:lnTo>
                    <a:pt x="6526564" y="357938"/>
                  </a:lnTo>
                  <a:lnTo>
                    <a:pt x="6537468" y="403077"/>
                  </a:lnTo>
                  <a:lnTo>
                    <a:pt x="6544163" y="449715"/>
                  </a:lnTo>
                  <a:lnTo>
                    <a:pt x="6546441" y="497641"/>
                  </a:lnTo>
                  <a:lnTo>
                    <a:pt x="6546441" y="2488146"/>
                  </a:lnTo>
                  <a:lnTo>
                    <a:pt x="6544163" y="2536072"/>
                  </a:lnTo>
                  <a:lnTo>
                    <a:pt x="6537468" y="2582709"/>
                  </a:lnTo>
                  <a:lnTo>
                    <a:pt x="6526564" y="2627849"/>
                  </a:lnTo>
                  <a:lnTo>
                    <a:pt x="6511660" y="2671283"/>
                  </a:lnTo>
                  <a:lnTo>
                    <a:pt x="6492965" y="2712802"/>
                  </a:lnTo>
                  <a:lnTo>
                    <a:pt x="6470687" y="2752198"/>
                  </a:lnTo>
                  <a:lnTo>
                    <a:pt x="6445035" y="2789263"/>
                  </a:lnTo>
                  <a:lnTo>
                    <a:pt x="6416216" y="2823787"/>
                  </a:lnTo>
                  <a:lnTo>
                    <a:pt x="6384441" y="2855563"/>
                  </a:lnTo>
                  <a:lnTo>
                    <a:pt x="6349917" y="2884381"/>
                  </a:lnTo>
                  <a:lnTo>
                    <a:pt x="6312852" y="2910033"/>
                  </a:lnTo>
                  <a:lnTo>
                    <a:pt x="6273456" y="2932311"/>
                  </a:lnTo>
                  <a:lnTo>
                    <a:pt x="6231937" y="2951006"/>
                  </a:lnTo>
                  <a:lnTo>
                    <a:pt x="6188503" y="2965910"/>
                  </a:lnTo>
                  <a:lnTo>
                    <a:pt x="6143363" y="2976814"/>
                  </a:lnTo>
                  <a:lnTo>
                    <a:pt x="6096726" y="2983509"/>
                  </a:lnTo>
                  <a:lnTo>
                    <a:pt x="6048800" y="2985787"/>
                  </a:lnTo>
                  <a:lnTo>
                    <a:pt x="3400145" y="2985787"/>
                  </a:lnTo>
                  <a:lnTo>
                    <a:pt x="3352219" y="2983509"/>
                  </a:lnTo>
                  <a:lnTo>
                    <a:pt x="3305582" y="2976814"/>
                  </a:lnTo>
                  <a:lnTo>
                    <a:pt x="3260442" y="2965910"/>
                  </a:lnTo>
                  <a:lnTo>
                    <a:pt x="3217008" y="2951006"/>
                  </a:lnTo>
                  <a:lnTo>
                    <a:pt x="3175489" y="2932311"/>
                  </a:lnTo>
                  <a:lnTo>
                    <a:pt x="3136093" y="2910033"/>
                  </a:lnTo>
                  <a:lnTo>
                    <a:pt x="3099028" y="2884381"/>
                  </a:lnTo>
                  <a:lnTo>
                    <a:pt x="3064504" y="2855563"/>
                  </a:lnTo>
                  <a:lnTo>
                    <a:pt x="3032728" y="2823787"/>
                  </a:lnTo>
                  <a:lnTo>
                    <a:pt x="3003910" y="2789263"/>
                  </a:lnTo>
                  <a:lnTo>
                    <a:pt x="2978258" y="2752198"/>
                  </a:lnTo>
                  <a:lnTo>
                    <a:pt x="2955980" y="2712802"/>
                  </a:lnTo>
                  <a:lnTo>
                    <a:pt x="2937284" y="2671283"/>
                  </a:lnTo>
                  <a:lnTo>
                    <a:pt x="2922381" y="2627849"/>
                  </a:lnTo>
                  <a:lnTo>
                    <a:pt x="2911477" y="2582709"/>
                  </a:lnTo>
                  <a:lnTo>
                    <a:pt x="2904782" y="2536072"/>
                  </a:lnTo>
                  <a:lnTo>
                    <a:pt x="2902504" y="2488146"/>
                  </a:lnTo>
                  <a:lnTo>
                    <a:pt x="0" y="2585990"/>
                  </a:lnTo>
                  <a:lnTo>
                    <a:pt x="2902504" y="1741709"/>
                  </a:lnTo>
                  <a:lnTo>
                    <a:pt x="2902504" y="497641"/>
                  </a:lnTo>
                  <a:close/>
                </a:path>
              </a:pathLst>
            </a:custGeom>
            <a:ln w="7853">
              <a:solidFill>
                <a:srgbClr val="2D8B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149081" y="4648937"/>
            <a:ext cx="1952625" cy="2748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7500"/>
              </a:lnSpc>
              <a:spcBef>
                <a:spcPts val="100"/>
              </a:spcBef>
            </a:pPr>
            <a:r>
              <a:rPr sz="3800" spc="-10" dirty="0">
                <a:solidFill>
                  <a:srgbClr val="FF0000"/>
                </a:solidFill>
                <a:latin typeface="SimSun"/>
                <a:cs typeface="SimSun"/>
              </a:rPr>
              <a:t>反向路由 认证安全 限流熔断 日志监控</a:t>
            </a:r>
            <a:endParaRPr sz="3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332839"/>
            <a:ext cx="1031176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Arial MT"/>
                <a:cs typeface="Arial MT"/>
              </a:rPr>
              <a:t>Netflix</a:t>
            </a:r>
            <a:r>
              <a:rPr spc="-4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Zuul</a:t>
            </a:r>
            <a:r>
              <a:rPr spc="-40" dirty="0">
                <a:latin typeface="Arial MT"/>
                <a:cs typeface="Arial MT"/>
              </a:rPr>
              <a:t> </a:t>
            </a:r>
            <a:r>
              <a:rPr spc="-5" dirty="0"/>
              <a:t>网关架构（一）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2369" y="1518278"/>
            <a:ext cx="11769275" cy="94761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46783"/>
            <a:ext cx="20104099" cy="2617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138549" y="10625719"/>
            <a:ext cx="1790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latin typeface="Lucida Console"/>
                <a:cs typeface="Lucida Console"/>
              </a:rPr>
              <a:t>X</a:t>
            </a:r>
            <a:endParaRPr sz="195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0550" y="5390277"/>
            <a:ext cx="58896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55555"/>
                </a:solidFill>
                <a:latin typeface="SimSun"/>
                <a:cs typeface="SimSun"/>
              </a:rPr>
              <a:t>杨波／拍拍贷基础框架研发总监</a:t>
            </a:r>
            <a:endParaRPr sz="3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4823" y="3306571"/>
            <a:ext cx="1147508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10" dirty="0">
                <a:solidFill>
                  <a:srgbClr val="FF5A05"/>
                </a:solidFill>
                <a:latin typeface="SimSun"/>
                <a:cs typeface="SimSun"/>
              </a:rPr>
              <a:t>微服务架构核心</a:t>
            </a:r>
            <a:r>
              <a:rPr sz="9900" spc="-5" dirty="0">
                <a:solidFill>
                  <a:srgbClr val="FF5A05"/>
                </a:solidFill>
                <a:latin typeface="Arial MT"/>
                <a:cs typeface="Arial MT"/>
              </a:rPr>
              <a:t>2</a:t>
            </a:r>
            <a:r>
              <a:rPr sz="9900" spc="-10" dirty="0">
                <a:solidFill>
                  <a:srgbClr val="FF5A05"/>
                </a:solidFill>
                <a:latin typeface="Arial MT"/>
                <a:cs typeface="Arial MT"/>
              </a:rPr>
              <a:t>0</a:t>
            </a:r>
            <a:r>
              <a:rPr sz="9900" spc="-10" dirty="0">
                <a:solidFill>
                  <a:srgbClr val="FF5A05"/>
                </a:solidFill>
                <a:latin typeface="SimSun"/>
                <a:cs typeface="SimSun"/>
              </a:rPr>
              <a:t>讲</a:t>
            </a:r>
            <a:endParaRPr sz="99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46783"/>
            <a:ext cx="20104099" cy="2617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138549" y="10625719"/>
            <a:ext cx="1790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latin typeface="Lucida Console"/>
                <a:cs typeface="Lucida Console"/>
              </a:rPr>
              <a:t>X</a:t>
            </a:r>
            <a:endParaRPr sz="195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9679" y="290955"/>
            <a:ext cx="1031176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Arial MT"/>
                <a:cs typeface="Arial MT"/>
              </a:rPr>
              <a:t>Netflix</a:t>
            </a:r>
            <a:r>
              <a:rPr spc="-4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Zuul</a:t>
            </a:r>
            <a:r>
              <a:rPr spc="-40" dirty="0">
                <a:latin typeface="Arial MT"/>
                <a:cs typeface="Arial MT"/>
              </a:rPr>
              <a:t> </a:t>
            </a:r>
            <a:r>
              <a:rPr spc="-5" dirty="0"/>
              <a:t>网关架构（二）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5614" y="1340273"/>
            <a:ext cx="16648707" cy="97379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087" y="385193"/>
            <a:ext cx="923988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微服务服务发现路由体系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607" y="1539220"/>
            <a:ext cx="18742884" cy="94656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1007745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微服务配置中心原理（一）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4870" y="3497275"/>
            <a:ext cx="16774358" cy="718302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1007745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微服务配置中心原理（二）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463" y="2753842"/>
            <a:ext cx="16481173" cy="79997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13" y="824970"/>
            <a:ext cx="599503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latin typeface="Arial MT"/>
                <a:cs typeface="Arial MT"/>
              </a:rPr>
              <a:t>RPC</a:t>
            </a:r>
            <a:r>
              <a:rPr sz="7400" spc="-35" dirty="0">
                <a:latin typeface="Arial MT"/>
                <a:cs typeface="Arial MT"/>
              </a:rPr>
              <a:t> </a:t>
            </a:r>
            <a:r>
              <a:rPr sz="7400" spc="10" dirty="0">
                <a:latin typeface="Arial MT"/>
                <a:cs typeface="Arial MT"/>
              </a:rPr>
              <a:t>vs</a:t>
            </a:r>
            <a:r>
              <a:rPr sz="7400" spc="-30" dirty="0">
                <a:latin typeface="Arial MT"/>
                <a:cs typeface="Arial MT"/>
              </a:rPr>
              <a:t> </a:t>
            </a:r>
            <a:r>
              <a:rPr sz="7400" spc="10" dirty="0">
                <a:latin typeface="Arial MT"/>
                <a:cs typeface="Arial MT"/>
              </a:rPr>
              <a:t>REST</a:t>
            </a:r>
            <a:endParaRPr sz="7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946" y="2617721"/>
            <a:ext cx="19706206" cy="75495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573669"/>
            <a:ext cx="58896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服务框架和治理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918" y="2115118"/>
            <a:ext cx="17528262" cy="86384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458489"/>
            <a:ext cx="923988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四层监控体系和监控分类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05205" y="1570632"/>
            <a:ext cx="17894935" cy="9455785"/>
            <a:chOff x="1005205" y="1570632"/>
            <a:chExt cx="17894935" cy="9455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205" y="1570632"/>
              <a:ext cx="9046844" cy="9455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8444" y="2303594"/>
              <a:ext cx="7371503" cy="7758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709791"/>
            <a:ext cx="840232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监控架构和主流技术栈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215" y="1717225"/>
            <a:ext cx="17381669" cy="89316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261" y="709791"/>
            <a:ext cx="799973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>
                <a:latin typeface="Arial MT"/>
                <a:cs typeface="Arial MT"/>
              </a:rPr>
              <a:t>T</a:t>
            </a:r>
            <a:r>
              <a:rPr spc="-10" dirty="0">
                <a:latin typeface="Arial MT"/>
                <a:cs typeface="Arial MT"/>
              </a:rPr>
              <a:t>r</a:t>
            </a:r>
            <a:r>
              <a:rPr spc="-5" dirty="0">
                <a:latin typeface="Arial MT"/>
                <a:cs typeface="Arial MT"/>
              </a:rPr>
              <a:t>ac</a:t>
            </a:r>
            <a:r>
              <a:rPr spc="-10" dirty="0">
                <a:latin typeface="Arial MT"/>
                <a:cs typeface="Arial MT"/>
              </a:rPr>
              <a:t>e</a:t>
            </a:r>
            <a:r>
              <a:rPr spc="-5" dirty="0"/>
              <a:t>调用链监控原理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060" y="1717225"/>
            <a:ext cx="15308434" cy="92876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727" y="751674"/>
            <a:ext cx="58896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调用链监控选型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306" y="2010410"/>
            <a:ext cx="19245487" cy="90049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46783"/>
            <a:ext cx="20104099" cy="2617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138549" y="10625719"/>
            <a:ext cx="1790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latin typeface="Lucida Console"/>
                <a:cs typeface="Lucida Console"/>
              </a:rPr>
              <a:t>X</a:t>
            </a:r>
            <a:endParaRPr sz="195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9679" y="835441"/>
            <a:ext cx="33762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FF5A05"/>
                </a:solidFill>
              </a:rPr>
              <a:t>讲师介绍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59856" y="2699259"/>
            <a:ext cx="11408410" cy="7145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95"/>
              </a:spcBef>
            </a:pPr>
            <a:r>
              <a:rPr sz="4950" b="1" spc="-5" dirty="0">
                <a:solidFill>
                  <a:srgbClr val="00CCFE"/>
                </a:solidFill>
                <a:latin typeface="Microsoft YaHei UI"/>
                <a:cs typeface="Microsoft YaHei UI"/>
              </a:rPr>
              <a:t>杨波</a:t>
            </a:r>
            <a:endParaRPr sz="4950">
              <a:latin typeface="Microsoft YaHei UI"/>
              <a:cs typeface="Microsoft YaHei UI"/>
            </a:endParaRPr>
          </a:p>
          <a:p>
            <a:pPr marL="12700">
              <a:lnSpc>
                <a:spcPct val="100000"/>
              </a:lnSpc>
              <a:spcBef>
                <a:spcPts val="2965"/>
              </a:spcBef>
            </a:pPr>
            <a:r>
              <a:rPr sz="3300" spc="-5" dirty="0">
                <a:latin typeface="SimSun"/>
                <a:cs typeface="SimSun"/>
              </a:rPr>
              <a:t>拍拍贷基础框架研发总监</a:t>
            </a:r>
            <a:endParaRPr sz="3300">
              <a:latin typeface="SimSun"/>
              <a:cs typeface="SimSun"/>
            </a:endParaRPr>
          </a:p>
          <a:p>
            <a:pPr marL="12700" marR="351790">
              <a:lnSpc>
                <a:spcPct val="142200"/>
              </a:lnSpc>
              <a:spcBef>
                <a:spcPts val="1065"/>
              </a:spcBef>
            </a:pPr>
            <a:r>
              <a:rPr sz="2850" spc="35" dirty="0">
                <a:latin typeface="SimSun"/>
                <a:cs typeface="SimSun"/>
              </a:rPr>
              <a:t>超过</a:t>
            </a:r>
            <a:r>
              <a:rPr sz="2850" spc="15" dirty="0">
                <a:latin typeface="Arial MT"/>
                <a:cs typeface="Arial MT"/>
              </a:rPr>
              <a:t>1</a:t>
            </a:r>
            <a:r>
              <a:rPr sz="2850" spc="10" dirty="0">
                <a:latin typeface="Arial MT"/>
                <a:cs typeface="Arial MT"/>
              </a:rPr>
              <a:t>0</a:t>
            </a:r>
            <a:r>
              <a:rPr sz="2850" spc="35" dirty="0">
                <a:latin typeface="SimSun"/>
                <a:cs typeface="SimSun"/>
              </a:rPr>
              <a:t>年的互联网分布式系统架构和研发经验的老司机，曾先后就职 于：</a:t>
            </a:r>
            <a:endParaRPr sz="2850">
              <a:latin typeface="SimSun"/>
              <a:cs typeface="SimSun"/>
            </a:endParaRPr>
          </a:p>
          <a:p>
            <a:pPr marL="12700" marR="45085">
              <a:lnSpc>
                <a:spcPct val="142200"/>
              </a:lnSpc>
              <a:spcBef>
                <a:spcPts val="2725"/>
              </a:spcBef>
            </a:pPr>
            <a:r>
              <a:rPr sz="2850" spc="15" dirty="0">
                <a:latin typeface="Arial MT"/>
                <a:cs typeface="Arial MT"/>
              </a:rPr>
              <a:t>eBay</a:t>
            </a:r>
            <a:r>
              <a:rPr sz="2850" spc="35" dirty="0">
                <a:latin typeface="SimSun"/>
                <a:cs typeface="SimSun"/>
              </a:rPr>
              <a:t>中国研发中心</a:t>
            </a:r>
            <a:r>
              <a:rPr sz="2850" spc="15" dirty="0">
                <a:latin typeface="Arial MT"/>
                <a:cs typeface="Arial MT"/>
              </a:rPr>
              <a:t>(eBay</a:t>
            </a:r>
            <a:r>
              <a:rPr sz="2850" spc="-10" dirty="0">
                <a:latin typeface="Arial MT"/>
                <a:cs typeface="Arial MT"/>
              </a:rPr>
              <a:t> </a:t>
            </a:r>
            <a:r>
              <a:rPr sz="2850" spc="20" dirty="0">
                <a:latin typeface="Arial MT"/>
                <a:cs typeface="Arial MT"/>
              </a:rPr>
              <a:t>CDC)</a:t>
            </a:r>
            <a:r>
              <a:rPr sz="2850" spc="20" dirty="0">
                <a:latin typeface="SimSun"/>
                <a:cs typeface="SimSun"/>
              </a:rPr>
              <a:t>，</a:t>
            </a:r>
            <a:r>
              <a:rPr sz="2850" spc="35" dirty="0">
                <a:latin typeface="SimSun"/>
                <a:cs typeface="SimSun"/>
              </a:rPr>
              <a:t>任资深研发工程师，参与</a:t>
            </a:r>
            <a:r>
              <a:rPr sz="2850" spc="15" dirty="0">
                <a:latin typeface="Arial MT"/>
                <a:cs typeface="Arial MT"/>
              </a:rPr>
              <a:t>eBay</a:t>
            </a:r>
            <a:r>
              <a:rPr sz="2850" spc="35" dirty="0">
                <a:latin typeface="SimSun"/>
                <a:cs typeface="SimSun"/>
              </a:rPr>
              <a:t>开放平 台研发；</a:t>
            </a:r>
            <a:endParaRPr sz="285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2850" spc="35" dirty="0">
                <a:latin typeface="SimSun"/>
                <a:cs typeface="SimSun"/>
              </a:rPr>
              <a:t>携程旅游网</a:t>
            </a:r>
            <a:r>
              <a:rPr sz="2850" spc="15" dirty="0">
                <a:latin typeface="Arial MT"/>
                <a:cs typeface="Arial MT"/>
              </a:rPr>
              <a:t>(C</a:t>
            </a:r>
            <a:r>
              <a:rPr sz="2850" dirty="0">
                <a:latin typeface="Arial MT"/>
                <a:cs typeface="Arial MT"/>
              </a:rPr>
              <a:t>t</a:t>
            </a:r>
            <a:r>
              <a:rPr sz="2850" spc="10" dirty="0">
                <a:latin typeface="Arial MT"/>
                <a:cs typeface="Arial MT"/>
              </a:rPr>
              <a:t>rip</a:t>
            </a:r>
            <a:r>
              <a:rPr sz="2850" spc="5" dirty="0">
                <a:latin typeface="Arial MT"/>
                <a:cs typeface="Arial MT"/>
              </a:rPr>
              <a:t>)</a:t>
            </a:r>
            <a:r>
              <a:rPr sz="2850" spc="35" dirty="0">
                <a:latin typeface="SimSun"/>
                <a:cs typeface="SimSun"/>
              </a:rPr>
              <a:t>，任框架研发总监，主导携程大规模</a:t>
            </a:r>
            <a:r>
              <a:rPr sz="2850" spc="20" dirty="0">
                <a:latin typeface="Arial MT"/>
                <a:cs typeface="Arial MT"/>
              </a:rPr>
              <a:t>SOA</a:t>
            </a:r>
            <a:r>
              <a:rPr sz="2850" spc="35" dirty="0">
                <a:latin typeface="SimSun"/>
                <a:cs typeface="SimSun"/>
              </a:rPr>
              <a:t>体系建设；</a:t>
            </a:r>
            <a:endParaRPr sz="2850">
              <a:latin typeface="SimSun"/>
              <a:cs typeface="SimSun"/>
            </a:endParaRPr>
          </a:p>
          <a:p>
            <a:pPr marL="12700" marR="5080">
              <a:lnSpc>
                <a:spcPct val="142200"/>
              </a:lnSpc>
              <a:spcBef>
                <a:spcPts val="2720"/>
              </a:spcBef>
            </a:pPr>
            <a:r>
              <a:rPr sz="2850" spc="35" dirty="0">
                <a:latin typeface="SimSun"/>
                <a:cs typeface="SimSun"/>
              </a:rPr>
              <a:t>目前专注于微服务基础架构，</a:t>
            </a:r>
            <a:r>
              <a:rPr sz="2850" spc="20" dirty="0">
                <a:latin typeface="Arial MT"/>
                <a:cs typeface="Arial MT"/>
              </a:rPr>
              <a:t>DevO</a:t>
            </a:r>
            <a:r>
              <a:rPr sz="2850" spc="15" dirty="0">
                <a:latin typeface="Arial MT"/>
                <a:cs typeface="Arial MT"/>
              </a:rPr>
              <a:t>ps</a:t>
            </a:r>
            <a:r>
              <a:rPr sz="2850" spc="35" dirty="0">
                <a:latin typeface="SimSun"/>
                <a:cs typeface="SimSun"/>
              </a:rPr>
              <a:t>实践，</a:t>
            </a:r>
            <a:r>
              <a:rPr sz="2850" spc="20" dirty="0">
                <a:latin typeface="Arial MT"/>
                <a:cs typeface="Arial MT"/>
              </a:rPr>
              <a:t>Paa</a:t>
            </a:r>
            <a:r>
              <a:rPr sz="2850" spc="15" dirty="0">
                <a:latin typeface="Arial MT"/>
                <a:cs typeface="Arial MT"/>
              </a:rPr>
              <a:t>S</a:t>
            </a:r>
            <a:r>
              <a:rPr sz="2850" spc="30" dirty="0">
                <a:latin typeface="SimSun"/>
                <a:cs typeface="SimSun"/>
              </a:rPr>
              <a:t>云平台建设和团队管 </a:t>
            </a:r>
            <a:r>
              <a:rPr sz="2850" spc="35" dirty="0">
                <a:latin typeface="SimSun"/>
                <a:cs typeface="SimSun"/>
              </a:rPr>
              <a:t>理</a:t>
            </a:r>
            <a:endParaRPr sz="2850">
              <a:latin typeface="SimSun"/>
              <a:cs typeface="SimSu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4982" y="2816668"/>
            <a:ext cx="4659544" cy="45757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709791"/>
            <a:ext cx="956627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Arial MT"/>
                <a:cs typeface="Arial MT"/>
              </a:rPr>
              <a:t>Netflix</a:t>
            </a:r>
            <a:r>
              <a:rPr spc="-4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Hystrix</a:t>
            </a:r>
            <a:r>
              <a:rPr spc="-40" dirty="0">
                <a:latin typeface="Arial MT"/>
                <a:cs typeface="Arial MT"/>
              </a:rPr>
              <a:t> </a:t>
            </a:r>
            <a:r>
              <a:rPr spc="-5" dirty="0"/>
              <a:t>断路器原理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2182"/>
            <a:ext cx="20104099" cy="858612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730732"/>
            <a:ext cx="1510347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基于镜像治理和多环境的持续交付流水线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205" y="2429245"/>
            <a:ext cx="18093690" cy="81568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699319"/>
            <a:ext cx="923988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蓝绿、金丝雀和灰度发布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5863" y="2303594"/>
            <a:ext cx="13172373" cy="862800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364251"/>
            <a:ext cx="965962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资源调度框架</a:t>
            </a:r>
            <a:r>
              <a:rPr spc="-1470" dirty="0"/>
              <a:t> </a:t>
            </a:r>
            <a:r>
              <a:rPr spc="-10" dirty="0">
                <a:latin typeface="Arial MT"/>
                <a:cs typeface="Arial MT"/>
              </a:rPr>
              <a:t>M</a:t>
            </a:r>
            <a:r>
              <a:rPr spc="-5" dirty="0">
                <a:latin typeface="Arial MT"/>
                <a:cs typeface="Arial MT"/>
              </a:rPr>
              <a:t>esos </a:t>
            </a:r>
            <a:r>
              <a:rPr spc="-5" dirty="0"/>
              <a:t>架构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3842" y="1371685"/>
            <a:ext cx="13256140" cy="96122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427077"/>
            <a:ext cx="756475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基于容器云发布体系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6642" y="1591574"/>
            <a:ext cx="16250814" cy="930861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38549" y="10625719"/>
            <a:ext cx="1790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30" dirty="0">
                <a:latin typeface="Lucida Console"/>
                <a:cs typeface="Lucida Console"/>
              </a:rPr>
              <a:t>X</a:t>
            </a:r>
            <a:endParaRPr sz="1950">
              <a:latin typeface="Lucida Console"/>
              <a:cs typeface="Lucida Consol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672719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微服务定义（一）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9679" y="4400358"/>
            <a:ext cx="148590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5" dirty="0"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679" y="5426505"/>
            <a:ext cx="148590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5" dirty="0"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679" y="7101847"/>
            <a:ext cx="148590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5" dirty="0"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679" y="8127994"/>
            <a:ext cx="148590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5" dirty="0">
                <a:solidFill>
                  <a:srgbClr val="00CCFE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679" y="9154141"/>
            <a:ext cx="148590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5" dirty="0">
                <a:solidFill>
                  <a:srgbClr val="00CCFE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89610">
              <a:lnSpc>
                <a:spcPct val="100000"/>
              </a:lnSpc>
              <a:spcBef>
                <a:spcPts val="135"/>
              </a:spcBef>
            </a:pPr>
            <a:r>
              <a:rPr spc="35" dirty="0"/>
              <a:t>一种架构风格，将单体应用划分成</a:t>
            </a:r>
            <a:r>
              <a:rPr spc="35" dirty="0">
                <a:solidFill>
                  <a:srgbClr val="00CCFE"/>
                </a:solidFill>
              </a:rPr>
              <a:t>一组小的服务</a:t>
            </a:r>
            <a:r>
              <a:rPr spc="35" dirty="0"/>
              <a:t>，服务之间相互协作，实现业务功能</a:t>
            </a:r>
          </a:p>
          <a:p>
            <a:pPr marL="689610" marR="525145">
              <a:lnSpc>
                <a:spcPct val="116700"/>
              </a:lnSpc>
              <a:spcBef>
                <a:spcPts val="2970"/>
              </a:spcBef>
            </a:pPr>
            <a:r>
              <a:rPr spc="35" dirty="0"/>
              <a:t>每个服务运行在</a:t>
            </a:r>
            <a:r>
              <a:rPr spc="35" dirty="0">
                <a:solidFill>
                  <a:srgbClr val="00CCFE"/>
                </a:solidFill>
              </a:rPr>
              <a:t>独立的进程中</a:t>
            </a:r>
            <a:r>
              <a:rPr spc="35" dirty="0"/>
              <a:t>，服务间采用</a:t>
            </a:r>
            <a:r>
              <a:rPr spc="35" dirty="0">
                <a:solidFill>
                  <a:srgbClr val="00CCFE"/>
                </a:solidFill>
              </a:rPr>
              <a:t>轻量级的通信机制</a:t>
            </a:r>
            <a:r>
              <a:rPr spc="35" dirty="0"/>
              <a:t>协作（通常是</a:t>
            </a:r>
            <a:r>
              <a:rPr spc="15" dirty="0">
                <a:latin typeface="Arial MT"/>
                <a:cs typeface="Arial MT"/>
              </a:rPr>
              <a:t>HTTP/ </a:t>
            </a:r>
            <a:r>
              <a:rPr spc="-1000" dirty="0">
                <a:latin typeface="Arial MT"/>
                <a:cs typeface="Arial MT"/>
              </a:rPr>
              <a:t> </a:t>
            </a:r>
            <a:r>
              <a:rPr spc="25" dirty="0">
                <a:latin typeface="Arial MT"/>
                <a:cs typeface="Arial MT"/>
              </a:rPr>
              <a:t>JSON</a:t>
            </a:r>
            <a:r>
              <a:rPr spc="25" dirty="0"/>
              <a:t>）</a:t>
            </a:r>
          </a:p>
          <a:p>
            <a:pPr marL="689610">
              <a:lnSpc>
                <a:spcPct val="100000"/>
              </a:lnSpc>
              <a:spcBef>
                <a:spcPts val="3700"/>
              </a:spcBef>
            </a:pPr>
            <a:r>
              <a:rPr spc="35" dirty="0"/>
              <a:t>每个服务</a:t>
            </a:r>
            <a:r>
              <a:rPr spc="35" dirty="0">
                <a:solidFill>
                  <a:srgbClr val="00CCFE"/>
                </a:solidFill>
              </a:rPr>
              <a:t>围绕业务能力进行构建</a:t>
            </a:r>
            <a:r>
              <a:rPr spc="35" dirty="0"/>
              <a:t>，并且能够通过自动化机制</a:t>
            </a:r>
            <a:r>
              <a:rPr spc="35" dirty="0">
                <a:solidFill>
                  <a:srgbClr val="00CCFE"/>
                </a:solidFill>
              </a:rPr>
              <a:t>独立地部署</a:t>
            </a:r>
          </a:p>
          <a:p>
            <a:pPr marL="689610" marR="5080">
              <a:lnSpc>
                <a:spcPts val="8080"/>
              </a:lnSpc>
              <a:spcBef>
                <a:spcPts val="685"/>
              </a:spcBef>
            </a:pPr>
            <a:r>
              <a:rPr spc="35" dirty="0">
                <a:solidFill>
                  <a:srgbClr val="00CCFE"/>
                </a:solidFill>
              </a:rPr>
              <a:t>很少有集中式的服务管理</a:t>
            </a:r>
            <a:r>
              <a:rPr spc="35" dirty="0"/>
              <a:t>，每个服务可以使用不同的语言开发，使用不同的存储技术 参考</a:t>
            </a:r>
            <a:r>
              <a:rPr spc="5" dirty="0"/>
              <a:t>：</a:t>
            </a:r>
            <a:r>
              <a:rPr spc="5" dirty="0">
                <a:latin typeface="Arial MT"/>
                <a:cs typeface="Arial MT"/>
              </a:rPr>
              <a:t>https://</a:t>
            </a:r>
            <a:r>
              <a:rPr spc="5" dirty="0">
                <a:latin typeface="Arial MT"/>
                <a:cs typeface="Arial MT"/>
                <a:hlinkClick r:id="rId2"/>
              </a:rPr>
              <a:t>www.martinfowler.com/articles/microservices.html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45051" y="418835"/>
            <a:ext cx="2827138" cy="28271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402913" y="3428502"/>
            <a:ext cx="2713355" cy="32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620" rIns="0" bIns="0" rtlCol="0">
            <a:spAutoFit/>
          </a:bodyPr>
          <a:lstStyle/>
          <a:p>
            <a:pPr marL="4445">
              <a:lnSpc>
                <a:spcPct val="100000"/>
              </a:lnSpc>
              <a:spcBef>
                <a:spcPts val="60"/>
              </a:spcBef>
            </a:pPr>
            <a:r>
              <a:rPr sz="1800" spc="10" dirty="0">
                <a:solidFill>
                  <a:srgbClr val="660099"/>
                </a:solidFill>
                <a:latin typeface="SimSun"/>
                <a:cs typeface="SimSun"/>
              </a:rPr>
              <a:t>马丁</a:t>
            </a:r>
            <a:r>
              <a:rPr sz="1800" dirty="0">
                <a:solidFill>
                  <a:srgbClr val="660099"/>
                </a:solidFill>
                <a:latin typeface="Arial MT"/>
                <a:cs typeface="Arial MT"/>
              </a:rPr>
              <a:t>·</a:t>
            </a:r>
            <a:r>
              <a:rPr sz="1800" spc="10" dirty="0">
                <a:solidFill>
                  <a:srgbClr val="660099"/>
                </a:solidFill>
                <a:latin typeface="SimSun"/>
                <a:cs typeface="SimSun"/>
              </a:rPr>
              <a:t>福勒</a:t>
            </a:r>
            <a:r>
              <a:rPr sz="1800" spc="5" dirty="0">
                <a:solidFill>
                  <a:srgbClr val="660099"/>
                </a:solidFill>
                <a:latin typeface="SimSun"/>
                <a:cs typeface="SimSun"/>
              </a:rPr>
              <a:t>（</a:t>
            </a:r>
            <a:r>
              <a:rPr sz="1800" spc="5" dirty="0">
                <a:solidFill>
                  <a:srgbClr val="660099"/>
                </a:solidFill>
                <a:latin typeface="Arial MT"/>
                <a:cs typeface="Arial MT"/>
              </a:rPr>
              <a:t>Martin</a:t>
            </a:r>
            <a:r>
              <a:rPr sz="1800" spc="-70" dirty="0">
                <a:solidFill>
                  <a:srgbClr val="66009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660099"/>
                </a:solidFill>
                <a:latin typeface="Arial MT"/>
                <a:cs typeface="Arial MT"/>
              </a:rPr>
              <a:t>Fowler)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672719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微服务定义（二）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9679" y="4688727"/>
            <a:ext cx="16891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5" dirty="0">
                <a:solidFill>
                  <a:srgbClr val="00CCFE"/>
                </a:solidFill>
                <a:latin typeface="Arial MT"/>
                <a:cs typeface="Arial MT"/>
              </a:rPr>
              <a:t>•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0646" y="4604960"/>
            <a:ext cx="162496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00CCFE"/>
                </a:solidFill>
                <a:latin typeface="Arial MT"/>
                <a:cs typeface="Arial MT"/>
              </a:rPr>
              <a:t>Loosely</a:t>
            </a:r>
            <a:r>
              <a:rPr sz="4250" spc="5" dirty="0">
                <a:solidFill>
                  <a:srgbClr val="00CCFE"/>
                </a:solidFill>
                <a:latin typeface="Arial MT"/>
                <a:cs typeface="Arial MT"/>
              </a:rPr>
              <a:t> </a:t>
            </a:r>
            <a:r>
              <a:rPr sz="4250" spc="15" dirty="0">
                <a:solidFill>
                  <a:srgbClr val="00CCFE"/>
                </a:solidFill>
                <a:latin typeface="Arial MT"/>
                <a:cs typeface="Arial MT"/>
              </a:rPr>
              <a:t>coupled</a:t>
            </a:r>
            <a:r>
              <a:rPr sz="4250" spc="5" dirty="0">
                <a:solidFill>
                  <a:srgbClr val="00CCFE"/>
                </a:solidFill>
                <a:latin typeface="Arial MT"/>
                <a:cs typeface="Arial MT"/>
              </a:rPr>
              <a:t> </a:t>
            </a:r>
            <a:r>
              <a:rPr sz="4250" spc="15" dirty="0">
                <a:latin typeface="Arial MT"/>
                <a:cs typeface="Arial MT"/>
              </a:rPr>
              <a:t>service</a:t>
            </a:r>
            <a:r>
              <a:rPr sz="4250" spc="10" dirty="0">
                <a:latin typeface="Arial MT"/>
                <a:cs typeface="Arial MT"/>
              </a:rPr>
              <a:t> </a:t>
            </a:r>
            <a:r>
              <a:rPr sz="4250" spc="15" dirty="0">
                <a:latin typeface="Arial MT"/>
                <a:cs typeface="Arial MT"/>
              </a:rPr>
              <a:t>oriented</a:t>
            </a:r>
            <a:r>
              <a:rPr sz="4250" spc="10" dirty="0">
                <a:latin typeface="Arial MT"/>
                <a:cs typeface="Arial MT"/>
              </a:rPr>
              <a:t> </a:t>
            </a:r>
            <a:r>
              <a:rPr sz="4250" spc="15" dirty="0">
                <a:latin typeface="Arial MT"/>
                <a:cs typeface="Arial MT"/>
              </a:rPr>
              <a:t>architecture</a:t>
            </a:r>
            <a:r>
              <a:rPr sz="4250" spc="10" dirty="0">
                <a:latin typeface="Arial MT"/>
                <a:cs typeface="Arial MT"/>
              </a:rPr>
              <a:t> </a:t>
            </a:r>
            <a:r>
              <a:rPr sz="4250" spc="15" dirty="0">
                <a:latin typeface="Arial MT"/>
                <a:cs typeface="Arial MT"/>
              </a:rPr>
              <a:t>with</a:t>
            </a:r>
            <a:r>
              <a:rPr sz="4250" dirty="0">
                <a:latin typeface="Arial MT"/>
                <a:cs typeface="Arial MT"/>
              </a:rPr>
              <a:t> </a:t>
            </a:r>
            <a:r>
              <a:rPr sz="4250" spc="20" dirty="0">
                <a:solidFill>
                  <a:srgbClr val="00CCFE"/>
                </a:solidFill>
                <a:latin typeface="Arial MT"/>
                <a:cs typeface="Arial MT"/>
              </a:rPr>
              <a:t>bounded</a:t>
            </a:r>
            <a:r>
              <a:rPr sz="4250" spc="10" dirty="0">
                <a:solidFill>
                  <a:srgbClr val="00CCFE"/>
                </a:solidFill>
                <a:latin typeface="Arial MT"/>
                <a:cs typeface="Arial MT"/>
              </a:rPr>
              <a:t> </a:t>
            </a:r>
            <a:r>
              <a:rPr sz="4250" spc="15" dirty="0">
                <a:solidFill>
                  <a:srgbClr val="00CCFE"/>
                </a:solidFill>
                <a:latin typeface="Arial MT"/>
                <a:cs typeface="Arial MT"/>
              </a:rPr>
              <a:t>context</a:t>
            </a:r>
            <a:endParaRPr sz="42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679" y="6018529"/>
            <a:ext cx="16891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5" dirty="0">
                <a:latin typeface="Arial MT"/>
                <a:cs typeface="Arial MT"/>
              </a:rPr>
              <a:t>•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0646" y="5924291"/>
            <a:ext cx="114598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latin typeface="SimSun"/>
                <a:cs typeface="SimSun"/>
              </a:rPr>
              <a:t>基于</a:t>
            </a:r>
            <a:r>
              <a:rPr sz="4250" spc="35" dirty="0">
                <a:solidFill>
                  <a:srgbClr val="00CCFE"/>
                </a:solidFill>
                <a:latin typeface="SimSun"/>
                <a:cs typeface="SimSun"/>
              </a:rPr>
              <a:t>有界上下文</a:t>
            </a:r>
            <a:r>
              <a:rPr sz="4250" spc="35" dirty="0">
                <a:latin typeface="SimSun"/>
                <a:cs typeface="SimSun"/>
              </a:rPr>
              <a:t>的，</a:t>
            </a:r>
            <a:r>
              <a:rPr sz="4250" spc="35" dirty="0">
                <a:solidFill>
                  <a:srgbClr val="00CCFE"/>
                </a:solidFill>
                <a:latin typeface="SimSun"/>
                <a:cs typeface="SimSun"/>
              </a:rPr>
              <a:t>松散耦合</a:t>
            </a:r>
            <a:r>
              <a:rPr sz="4250" spc="35" dirty="0">
                <a:latin typeface="SimSun"/>
                <a:cs typeface="SimSun"/>
              </a:rPr>
              <a:t>的面向服务的架构</a:t>
            </a:r>
            <a:endParaRPr sz="4250">
              <a:latin typeface="SimSun"/>
              <a:cs typeface="SimSu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24110" y="408364"/>
            <a:ext cx="2827655" cy="3282950"/>
            <a:chOff x="16324110" y="408364"/>
            <a:chExt cx="2827655" cy="32829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24110" y="408364"/>
              <a:ext cx="2827138" cy="283760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882459" y="3426588"/>
              <a:ext cx="1703070" cy="264795"/>
            </a:xfrm>
            <a:custGeom>
              <a:avLst/>
              <a:gdLst/>
              <a:ahLst/>
              <a:cxnLst/>
              <a:rect l="l" t="t" r="r" b="b"/>
              <a:pathLst>
                <a:path w="1703069" h="264795">
                  <a:moveTo>
                    <a:pt x="0" y="264706"/>
                  </a:moveTo>
                  <a:lnTo>
                    <a:pt x="1702725" y="264706"/>
                  </a:lnTo>
                  <a:lnTo>
                    <a:pt x="1702725" y="0"/>
                  </a:lnTo>
                  <a:lnTo>
                    <a:pt x="0" y="0"/>
                  </a:lnTo>
                  <a:lnTo>
                    <a:pt x="0" y="264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866367" y="3400808"/>
            <a:ext cx="172847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solidFill>
                  <a:srgbClr val="660099"/>
                </a:solidFill>
                <a:latin typeface="Arial MT"/>
                <a:cs typeface="Arial MT"/>
              </a:rPr>
              <a:t>Adrian</a:t>
            </a:r>
            <a:r>
              <a:rPr sz="1800" spc="-70" dirty="0">
                <a:solidFill>
                  <a:srgbClr val="66009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660099"/>
                </a:solidFill>
                <a:latin typeface="Arial MT"/>
                <a:cs typeface="Arial MT"/>
              </a:rPr>
              <a:t>Cockcroft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58896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微服务的利和弊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0980" y="3400808"/>
            <a:ext cx="16891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5" dirty="0">
                <a:solidFill>
                  <a:srgbClr val="308B16"/>
                </a:solidFill>
                <a:latin typeface="Arial MT"/>
                <a:cs typeface="Arial MT"/>
              </a:rPr>
              <a:t>•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1947" y="3317041"/>
            <a:ext cx="5702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solidFill>
                  <a:srgbClr val="308B16"/>
                </a:solidFill>
                <a:latin typeface="SimSun"/>
                <a:cs typeface="SimSun"/>
              </a:rPr>
              <a:t>利</a:t>
            </a:r>
            <a:endParaRPr sz="425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4772494"/>
            <a:ext cx="1574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•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0064" y="4688727"/>
            <a:ext cx="3041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5" dirty="0">
                <a:latin typeface="SimSun"/>
                <a:cs typeface="SimSun"/>
              </a:rPr>
              <a:t>强模块化边界</a:t>
            </a:r>
            <a:endParaRPr sz="395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461" y="6091826"/>
            <a:ext cx="1574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•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0064" y="6008058"/>
            <a:ext cx="25387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5" dirty="0">
                <a:latin typeface="SimSun"/>
                <a:cs typeface="SimSun"/>
              </a:rPr>
              <a:t>可独立部署</a:t>
            </a:r>
            <a:endParaRPr sz="395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7461" y="7411157"/>
            <a:ext cx="1574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•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0064" y="7327390"/>
            <a:ext cx="25387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5" dirty="0">
                <a:latin typeface="SimSun"/>
                <a:cs typeface="SimSun"/>
              </a:rPr>
              <a:t>技术多样性</a:t>
            </a:r>
            <a:endParaRPr sz="395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8792" y="3128565"/>
            <a:ext cx="16891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5" dirty="0">
                <a:solidFill>
                  <a:srgbClr val="C00000"/>
                </a:solidFill>
                <a:latin typeface="Arial MT"/>
                <a:cs typeface="Arial MT"/>
              </a:rPr>
              <a:t>•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49759" y="3034327"/>
            <a:ext cx="5702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solidFill>
                  <a:srgbClr val="C00000"/>
                </a:solidFill>
                <a:latin typeface="SimSun"/>
                <a:cs typeface="SimSun"/>
              </a:rPr>
              <a:t>弊</a:t>
            </a:r>
            <a:endParaRPr sz="425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05273" y="4489780"/>
            <a:ext cx="1574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•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07876" y="4406013"/>
            <a:ext cx="40462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5" dirty="0">
                <a:latin typeface="SimSun"/>
                <a:cs typeface="SimSun"/>
              </a:rPr>
              <a:t>分布式系统复杂性</a:t>
            </a:r>
            <a:endParaRPr sz="395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05273" y="5809112"/>
            <a:ext cx="1574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•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07876" y="5725345"/>
            <a:ext cx="25387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5" dirty="0">
                <a:latin typeface="SimSun"/>
                <a:cs typeface="SimSun"/>
              </a:rPr>
              <a:t>最终一致性</a:t>
            </a:r>
            <a:endParaRPr sz="39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05273" y="7128443"/>
            <a:ext cx="1574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•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07876" y="7044676"/>
            <a:ext cx="25387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5" dirty="0">
                <a:latin typeface="SimSun"/>
                <a:cs typeface="SimSun"/>
              </a:rPr>
              <a:t>运维复杂性</a:t>
            </a:r>
            <a:endParaRPr sz="395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2221" y="8364008"/>
            <a:ext cx="12067540" cy="1975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2284" marR="957580" indent="-502284" algn="r">
              <a:lnSpc>
                <a:spcPct val="100000"/>
              </a:lnSpc>
              <a:spcBef>
                <a:spcPts val="105"/>
              </a:spcBef>
              <a:buSzPct val="74683"/>
              <a:buFont typeface="Arial MT"/>
              <a:buChar char="•"/>
              <a:tabLst>
                <a:tab pos="502284" algn="l"/>
                <a:tab pos="502920" algn="l"/>
              </a:tabLst>
            </a:pPr>
            <a:r>
              <a:rPr sz="3950" spc="5" dirty="0">
                <a:latin typeface="SimSun"/>
                <a:cs typeface="SimSun"/>
              </a:rPr>
              <a:t>测试复杂性</a:t>
            </a:r>
            <a:endParaRPr sz="395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7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3800" spc="-10" dirty="0">
                <a:solidFill>
                  <a:srgbClr val="C00000"/>
                </a:solidFill>
                <a:latin typeface="SimSun"/>
                <a:cs typeface="SimSun"/>
              </a:rPr>
              <a:t>如果你搞不定一个单块应用，别指望微服务能够拯救你！</a:t>
            </a:r>
            <a:endParaRPr sz="3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1002975"/>
            <a:ext cx="33762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康威法则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9679" y="2791193"/>
            <a:ext cx="165735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dirty="0">
                <a:latin typeface="Arial MT"/>
                <a:cs typeface="Arial MT"/>
              </a:rPr>
              <a:t>•</a:t>
            </a:r>
            <a:endParaRPr sz="31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9705" y="2710149"/>
            <a:ext cx="15834994" cy="180721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 algn="just">
              <a:lnSpc>
                <a:spcPct val="89200"/>
              </a:lnSpc>
              <a:spcBef>
                <a:spcPts val="645"/>
              </a:spcBef>
            </a:pPr>
            <a:r>
              <a:rPr sz="4200" dirty="0">
                <a:latin typeface="Arial MT"/>
                <a:cs typeface="Arial MT"/>
              </a:rPr>
              <a:t>Organizations which design </a:t>
            </a:r>
            <a:r>
              <a:rPr sz="4200" spc="-5" dirty="0">
                <a:latin typeface="Arial MT"/>
                <a:cs typeface="Arial MT"/>
              </a:rPr>
              <a:t>systems </a:t>
            </a:r>
            <a:r>
              <a:rPr sz="4200" dirty="0">
                <a:latin typeface="Arial MT"/>
                <a:cs typeface="Arial MT"/>
              </a:rPr>
              <a:t>… are constrained </a:t>
            </a:r>
            <a:r>
              <a:rPr sz="4200" spc="-5" dirty="0">
                <a:latin typeface="Arial MT"/>
                <a:cs typeface="Arial MT"/>
              </a:rPr>
              <a:t>to </a:t>
            </a:r>
            <a:r>
              <a:rPr sz="4200" dirty="0">
                <a:latin typeface="Arial MT"/>
                <a:cs typeface="Arial MT"/>
              </a:rPr>
              <a:t>produce </a:t>
            </a:r>
            <a:r>
              <a:rPr sz="4200" spc="-115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designs which are copies of </a:t>
            </a:r>
            <a:r>
              <a:rPr sz="4200" spc="-5" dirty="0">
                <a:latin typeface="Arial MT"/>
                <a:cs typeface="Arial MT"/>
              </a:rPr>
              <a:t>the </a:t>
            </a:r>
            <a:r>
              <a:rPr sz="4200" dirty="0">
                <a:latin typeface="Arial MT"/>
                <a:cs typeface="Arial MT"/>
              </a:rPr>
              <a:t>communication </a:t>
            </a:r>
            <a:r>
              <a:rPr sz="4200" spc="-5" dirty="0">
                <a:latin typeface="Arial MT"/>
                <a:cs typeface="Arial MT"/>
              </a:rPr>
              <a:t>structures </a:t>
            </a:r>
            <a:r>
              <a:rPr sz="4200" dirty="0">
                <a:latin typeface="Arial MT"/>
                <a:cs typeface="Arial MT"/>
              </a:rPr>
              <a:t>of </a:t>
            </a:r>
            <a:r>
              <a:rPr sz="4200" spc="-5" dirty="0">
                <a:latin typeface="Arial MT"/>
                <a:cs typeface="Arial MT"/>
              </a:rPr>
              <a:t>these </a:t>
            </a:r>
            <a:r>
              <a:rPr sz="4200" spc="-1155" dirty="0">
                <a:latin typeface="Arial MT"/>
                <a:cs typeface="Arial MT"/>
              </a:rPr>
              <a:t> </a:t>
            </a:r>
            <a:r>
              <a:rPr sz="4200" dirty="0">
                <a:latin typeface="Arial MT"/>
                <a:cs typeface="Arial MT"/>
              </a:rPr>
              <a:t>organizations.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679" y="5178555"/>
            <a:ext cx="165735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dirty="0">
                <a:latin typeface="Arial MT"/>
                <a:cs typeface="Arial MT"/>
              </a:rPr>
              <a:t>•</a:t>
            </a:r>
            <a:endParaRPr sz="31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9705" y="5087039"/>
            <a:ext cx="1443291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SimSun"/>
                <a:cs typeface="SimSun"/>
              </a:rPr>
              <a:t>设计系统的组织，其产生的架构设计等价于组织间的沟通结构</a:t>
            </a:r>
            <a:endParaRPr sz="4200">
              <a:latin typeface="SimSun"/>
              <a:cs typeface="SimSu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46035" y="6491949"/>
            <a:ext cx="16784955" cy="3528695"/>
            <a:chOff x="1246035" y="6491949"/>
            <a:chExt cx="16784955" cy="35286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6035" y="6491949"/>
              <a:ext cx="7444799" cy="35286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5123" y="6491949"/>
              <a:ext cx="7465741" cy="3528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741204"/>
            <a:ext cx="58896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微服务的适用性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989" y="1895230"/>
            <a:ext cx="12544120" cy="90049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9679" y="615552"/>
            <a:ext cx="33762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单块优先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5589" y="1895230"/>
            <a:ext cx="16051867" cy="90468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253</Words>
  <Application>Microsoft Office PowerPoint</Application>
  <PresentationFormat>自定义</PresentationFormat>
  <Paragraphs>90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Arial MT</vt:lpstr>
      <vt:lpstr>Microsoft YaHei UI</vt:lpstr>
      <vt:lpstr>SimSun</vt:lpstr>
      <vt:lpstr>Calibri</vt:lpstr>
      <vt:lpstr>Lucida Console</vt:lpstr>
      <vt:lpstr>Office Theme</vt:lpstr>
      <vt:lpstr>PowerPoint 演示文稿</vt:lpstr>
      <vt:lpstr>PowerPoint 演示文稿</vt:lpstr>
      <vt:lpstr>讲师介绍</vt:lpstr>
      <vt:lpstr>微服务定义（一）</vt:lpstr>
      <vt:lpstr>微服务定义（二）</vt:lpstr>
      <vt:lpstr>微服务的利和弊</vt:lpstr>
      <vt:lpstr>康威法则</vt:lpstr>
      <vt:lpstr>微服务的适用性</vt:lpstr>
      <vt:lpstr>单块优先</vt:lpstr>
      <vt:lpstr>微服务组织架构</vt:lpstr>
      <vt:lpstr>中台战略和微服务</vt:lpstr>
      <vt:lpstr>服务分层概念</vt:lpstr>
      <vt:lpstr>微服务总体架构体系图</vt:lpstr>
      <vt:lpstr>服务发现~独立LB</vt:lpstr>
      <vt:lpstr>服务发现~进程内LB</vt:lpstr>
      <vt:lpstr>服务发现~主机独立进程LB</vt:lpstr>
      <vt:lpstr>微服务网关</vt:lpstr>
      <vt:lpstr>微服务网关</vt:lpstr>
      <vt:lpstr>Netflix Zuul 网关架构（一）</vt:lpstr>
      <vt:lpstr>Netflix Zuul 网关架构（二）</vt:lpstr>
      <vt:lpstr>微服务服务发现路由体系</vt:lpstr>
      <vt:lpstr>微服务配置中心原理（一）</vt:lpstr>
      <vt:lpstr>微服务配置中心原理（二）</vt:lpstr>
      <vt:lpstr>RPC vs REST</vt:lpstr>
      <vt:lpstr>服务框架和治理</vt:lpstr>
      <vt:lpstr>四层监控体系和监控分类</vt:lpstr>
      <vt:lpstr>监控架构和主流技术栈</vt:lpstr>
      <vt:lpstr>Trace调用链监控原理</vt:lpstr>
      <vt:lpstr>调用链监控选型</vt:lpstr>
      <vt:lpstr>Netflix Hystrix 断路器原理</vt:lpstr>
      <vt:lpstr>基于镜像治理和多环境的持续交付流水线</vt:lpstr>
      <vt:lpstr>蓝绿、金丝雀和灰度发布</vt:lpstr>
      <vt:lpstr>资源调度框架 Mesos 架构</vt:lpstr>
      <vt:lpstr>基于容器云发布体系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吴承鑫</dc:creator>
  <cp:lastModifiedBy>吴承鑫</cp:lastModifiedBy>
  <cp:revision>1</cp:revision>
  <dcterms:created xsi:type="dcterms:W3CDTF">2021-05-25T01:17:51Z</dcterms:created>
  <dcterms:modified xsi:type="dcterms:W3CDTF">2021-05-25T01:22:47Z</dcterms:modified>
</cp:coreProperties>
</file>